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slide" Target="slides/slide43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abc.def.ghi" TargetMode="External"/><Relationship Id="rId4" Type="http://schemas.openxmlformats.org/officeDocument/2006/relationships/hyperlink" Target="http://www.abc.def.ghi" TargetMode="External"/><Relationship Id="rId5" Type="http://schemas.openxmlformats.org/officeDocument/2006/relationships/hyperlink" Target="http://www.abc.def.ghi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14.jpg"/><Relationship Id="rId5" Type="http://schemas.openxmlformats.org/officeDocument/2006/relationships/image" Target="../media/image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卷積</a:t>
            </a:r>
            <a:r>
              <a:rPr lang="zh-TW"/>
              <a:t>神經網路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Convolution</a:t>
            </a:r>
            <a:r>
              <a:rPr lang="zh-TW"/>
              <a:t> Neural Network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如果只想要中文的結果</a:t>
            </a:r>
            <a:endParaRPr/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這個超好用，真心不騙</a:t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55425"/>
            <a:ext cx="8520599" cy="3012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如果沒有你想要的答案</a:t>
            </a:r>
            <a:endParaRPr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狀況一 : 搜尋結果還沒有你要的答案</a:t>
            </a:r>
            <a:br>
              <a:rPr lang="zh-TW"/>
            </a:br>
            <a:r>
              <a:rPr lang="zh-TW"/>
              <a:t>-&gt;增加關鍵字，以動詞為主 ex:使用 安裝 移除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狀況二 : 有答案但是不適用於你的作業系統版本</a:t>
            </a:r>
            <a:br>
              <a:rPr lang="zh-TW"/>
            </a:br>
            <a:r>
              <a:rPr lang="zh-TW"/>
              <a:t>-&gt;從問題的標題在抓一些關鍵字 順便再你的環境條件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狀況三 : 程式執行崩潰，發生問題回報</a:t>
            </a:r>
            <a:br>
              <a:rPr lang="zh-TW"/>
            </a:br>
            <a:r>
              <a:rPr lang="zh-TW"/>
              <a:t>-&gt;可以把回報敘述的重點複製貼上(ex:發生問題、問題編號、etc.)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沒有範例</a:t>
            </a:r>
            <a:endParaRPr/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一時想不到有什麼可以用的例子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進階篇: Google hacking</a:t>
            </a:r>
            <a:endParaRPr/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在搜尋列額外加入某些特定條件搜尋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通常是你知道這裡面可能有你要的資料，但是搜尋結果太多要一頁一頁看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我常用的有這幾個</a:t>
            </a:r>
            <a:endParaRPr/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名稱                   用法                                        用途</a:t>
            </a:r>
            <a:br>
              <a:rPr lang="zh-TW"/>
            </a:br>
            <a:r>
              <a:rPr lang="zh-TW"/>
              <a:t>link       -&gt;python link:</a:t>
            </a:r>
            <a:r>
              <a:rPr lang="zh-TW" u="sng">
                <a:solidFill>
                  <a:schemeClr val="hlink"/>
                </a:solidFill>
                <a:hlinkClick r:id="rId3"/>
              </a:rPr>
              <a:t>www.abc.def.ghi</a:t>
            </a:r>
            <a:r>
              <a:rPr lang="zh-TW"/>
              <a:t>		找</a:t>
            </a:r>
            <a:r>
              <a:rPr lang="zh-TW"/>
              <a:t>有誰引用這個網站連結</a:t>
            </a:r>
            <a:br>
              <a:rPr lang="zh-TW"/>
            </a:br>
            <a:r>
              <a:rPr lang="zh-TW"/>
              <a:t>related  -&gt;python related:</a:t>
            </a:r>
            <a:r>
              <a:rPr lang="zh-TW" u="sng">
                <a:solidFill>
                  <a:schemeClr val="accent5"/>
                </a:solidFill>
                <a:hlinkClick r:id="rId4"/>
              </a:rPr>
              <a:t>www.abc.def.ghi</a:t>
            </a:r>
            <a:r>
              <a:rPr lang="zh-TW"/>
              <a:t>    	找跟這頁面很像的網頁</a:t>
            </a:r>
            <a:br>
              <a:rPr lang="zh-TW"/>
            </a:br>
            <a:r>
              <a:rPr lang="zh-TW"/>
              <a:t>site       -&gt;python site:</a:t>
            </a:r>
            <a:r>
              <a:rPr lang="zh-TW" u="sng">
                <a:solidFill>
                  <a:schemeClr val="hlink"/>
                </a:solidFill>
                <a:hlinkClick r:id="rId5"/>
              </a:rPr>
              <a:t>www.abc.def.ghi</a:t>
            </a:r>
            <a:r>
              <a:rPr lang="zh-TW"/>
              <a:t>		在特定網站內尋找該關鍵字</a:t>
            </a:r>
            <a:br>
              <a:rPr lang="zh-TW"/>
            </a:br>
            <a:r>
              <a:rPr lang="zh-TW"/>
              <a:t>	         python site:tw					在特定網域內找該關鍵字</a:t>
            </a:r>
            <a:br>
              <a:rPr lang="zh-TW"/>
            </a:br>
            <a:r>
              <a:rPr lang="zh-TW"/>
              <a:t>intext    -&gt;intext:python					針對網頁內容尋找而不是標題</a:t>
            </a:r>
            <a:br>
              <a:rPr lang="zh-TW"/>
            </a:br>
            <a:r>
              <a:rPr lang="zh-TW"/>
              <a:t>intitle    -&gt;intitle:python						針對網頁標題尋找</a:t>
            </a:r>
            <a:br>
              <a:rPr lang="zh-TW"/>
            </a:br>
            <a:r>
              <a:rPr lang="zh-TW"/>
              <a:t>filetype -&gt;python filetype:pdf				找特定格式的資料(找文獻超好用</a:t>
            </a:r>
            <a:br>
              <a:rPr lang="zh-TW"/>
            </a:br>
            <a:r>
              <a:rPr lang="zh-TW"/>
              <a:t>前面加’-’ -&gt;python -filetype:pdf				要這個以外的結果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其他還有很多，可以自己去Google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搜尋時應該要有的觀念</a:t>
            </a:r>
            <a:endParaRPr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</a:t>
            </a:r>
            <a:r>
              <a:rPr lang="zh-TW"/>
              <a:t>你的問題不會很特別，一定有很多人也碰過</a:t>
            </a:r>
            <a:br>
              <a:rPr lang="zh-TW"/>
            </a:br>
            <a:r>
              <a:rPr lang="zh-TW"/>
              <a:t>   所以搜尋時的關鍵字應該以簡單為優先，剩下的靠關鍵字推薦幫你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2.盡量先找英文的，因為很多設定跟敘述都是用英文描述  ex:錯誤報告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回顧一下DNN</a:t>
            </a:r>
            <a:endParaRPr/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604" y="1152475"/>
            <a:ext cx="7344550" cy="37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有必要這麼多節點嗎？</a:t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400000" y="1164950"/>
            <a:ext cx="8386200" cy="3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DNN的</a:t>
            </a:r>
            <a:r>
              <a:rPr lang="zh-TW" sz="1800"/>
              <a:t>全連接結構會帶來「參數數量膨脹」的問題</a:t>
            </a:r>
            <a:br>
              <a:rPr lang="zh-TW" sz="1800"/>
            </a:br>
            <a:r>
              <a:rPr lang="zh-TW"/>
              <a:t>ex:解析度1080*960的圖，光輸入就有1M多個節點，參數數量就有10^6*L1*L2...個(L為該層節點數)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彈性決定誰連誰不連的結構又會不利於做B</a:t>
            </a:r>
            <a:r>
              <a:rPr lang="zh-TW" sz="1800">
                <a:solidFill>
                  <a:schemeClr val="dk1"/>
                </a:solidFill>
              </a:rPr>
              <a:t>ack propagation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雖然可以針對輸入特性做前處理(壓縮、切片......etc)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但能不能從其他的層面解決問題，比方說換模型？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觀察圖片分類問題的特性與本質(以MNIST為例)</a:t>
            </a:r>
            <a:endParaRPr/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用DNN</a:t>
            </a:r>
            <a:r>
              <a:rPr lang="zh-TW"/>
              <a:t>解MNIST適合嗎？夠不夠直覺？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相似的圖像是不是會滿足某些特性？</a:t>
            </a:r>
            <a:endParaRPr/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局部模式(邊緣，幾何特性)</a:t>
            </a:r>
            <a:endParaRPr/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抽象概念(圖像主題，風格)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Convolution Neural Network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簡稱CNN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原理很好理解，但實際操作起來有點難度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對於多媒體的資料處理，幾乎是首選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跟DNN比起來，收斂速度快很多，訓練參數也少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不會因為圖片變形就增加訓練難度(圖片的表達能力提高了)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Google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結構</a:t>
            </a:r>
            <a:endParaRPr/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主要由3種層相互堆疊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卷積層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池化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全連接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卷積層(Convolutional Layer)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包含過濾器(Filter, Kernel, Feature Detector)跟特徵圖(Feature Map)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圖片進來都必須先給過濾器掃一輪作卷積以生成特徵圖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過濾器的內容通常是透過學習過程調整的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越深層的過濾器，其代表的意涵會越抽象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Convolution</a:t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625" y="1152475"/>
            <a:ext cx="501015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750" y="846050"/>
            <a:ext cx="6569675" cy="372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CNN的深度</a:t>
            </a:r>
            <a:endParaRPr/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基本上CNN每層kernal都有代表的具體意義，一般來說越深會越抽象，ex: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顏色特徵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邊緣特徵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紋理特徵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幾何特徵</a:t>
            </a:r>
            <a:br>
              <a:rPr lang="zh-TW"/>
            </a:br>
            <a:r>
              <a:rPr lang="zh-TW"/>
              <a:t>…..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到深層可能就是主題、風格、等抽象概念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Class Activation Mapping(CAM)</a:t>
            </a:r>
            <a:endParaRPr/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0575" y="11524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8700" y="1152475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Convolution的參數</a:t>
            </a:r>
            <a:endParaRPr/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Kernal</a:t>
            </a:r>
            <a:r>
              <a:rPr lang="zh-TW"/>
              <a:t>數量, 大小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Stride大小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池化層(Pooling Layer)</a:t>
            </a:r>
            <a:endParaRPr/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別名Spatial Pooling, Subsampling, Downsampling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概念是將特徵圖的精華取出來，對圖壓縮又不失去太多資訊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常用手法有Max, Average, Sum</a:t>
            </a: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900" y="1904672"/>
            <a:ext cx="3695374" cy="31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運作的畫面</a:t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311" y="1017736"/>
            <a:ext cx="7134025" cy="38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Pooling</a:t>
            </a:r>
            <a:r>
              <a:rPr lang="zh-TW"/>
              <a:t>好處</a:t>
            </a:r>
            <a:endParaRPr/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矩陣變小，資訊量幾乎不變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增強圖像抗干擾能力(變形、扭曲)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偵測不受該物體的絕對位置影響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Why this</a:t>
            </a:r>
            <a:endParaRPr/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大家都知道 Google 很好用</a:t>
            </a:r>
            <a:br>
              <a:rPr lang="zh-TW"/>
            </a:br>
            <a:r>
              <a:rPr lang="zh-TW"/>
              <a:t>但是真的把 Google 用好的人很少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全連接Fully-Connected Layer</a:t>
            </a:r>
            <a:endParaRPr/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將前面收集到的特徵做分類處理</a:t>
            </a:r>
            <a:endParaRPr/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00" y="1270103"/>
            <a:ext cx="8682449" cy="30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Why it works</a:t>
            </a:r>
            <a:endParaRPr/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75" y="1152482"/>
            <a:ext cx="838704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圖片輕度變型的狀況</a:t>
            </a:r>
            <a:endParaRPr/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75" y="1152482"/>
            <a:ext cx="838704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 txBox="1"/>
          <p:nvPr/>
        </p:nvSpPr>
        <p:spPr>
          <a:xfrm>
            <a:off x="311700" y="402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還是</a:t>
            </a:r>
            <a:r>
              <a:rPr lang="zh-TW" sz="2800">
                <a:solidFill>
                  <a:srgbClr val="000000"/>
                </a:solidFill>
              </a:rPr>
              <a:t>MNIST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617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5223700" y="1276525"/>
            <a:ext cx="3288600" cy="31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Input: 手寫數字黑白(灰階)圖片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output: 數字類別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 b="81646" l="19673" r="68265" t="1651"/>
          <a:stretch/>
        </p:blipFill>
        <p:spPr>
          <a:xfrm>
            <a:off x="5374100" y="1986875"/>
            <a:ext cx="55145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5459325" y="1676075"/>
            <a:ext cx="3810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28</a:t>
            </a:r>
            <a:endParaRPr/>
          </a:p>
        </p:txBody>
      </p:sp>
      <p:sp>
        <p:nvSpPr>
          <p:cNvPr id="266" name="Shape 266"/>
          <p:cNvSpPr txBox="1"/>
          <p:nvPr/>
        </p:nvSpPr>
        <p:spPr>
          <a:xfrm>
            <a:off x="5925550" y="2089500"/>
            <a:ext cx="8421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28 pixel</a:t>
            </a: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5323950" y="3338225"/>
            <a:ext cx="38901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				(字元)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或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[0 0 1 0 0 0 0 0 0 0]	(One-hot vector)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設定參數</a:t>
            </a:r>
            <a:endParaRPr/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125" y="1275475"/>
            <a:ext cx="6862500" cy="31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311700" y="9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網路結構</a:t>
            </a:r>
            <a:endParaRPr/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21600"/>
            <a:ext cx="6346590" cy="39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600" y="1196075"/>
            <a:ext cx="7473876" cy="256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定義細節</a:t>
            </a:r>
            <a:endParaRPr/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311700" y="1152475"/>
            <a:ext cx="283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資料分割</a:t>
            </a:r>
            <a:br>
              <a:rPr lang="zh-TW"/>
            </a:br>
            <a:r>
              <a:rPr lang="zh-TW"/>
              <a:t>評估方法</a:t>
            </a:r>
            <a:br>
              <a:rPr lang="zh-TW"/>
            </a:br>
            <a:r>
              <a:rPr lang="zh-TW"/>
              <a:t>etc.</a:t>
            </a:r>
            <a:endParaRPr/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613" y="445025"/>
            <a:ext cx="5876925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初始化模型並執行</a:t>
            </a:r>
            <a:endParaRPr/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129" y="1152475"/>
            <a:ext cx="622915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Shortcomings</a:t>
            </a:r>
            <a:endParaRPr/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特徵偵測數量、特徵核大小、網路深度的平衡難以抓取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收斂速度很吃w跟b的初始值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容易停在局部最小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Practice---feature map</a:t>
            </a:r>
            <a:endParaRPr/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63"/>
            <a:ext cx="6619875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舉個例子</a:t>
            </a:r>
            <a:endParaRPr/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正確搜尋法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錯誤搜尋法</a:t>
            </a:r>
            <a:endParaRPr/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886" y="1123236"/>
            <a:ext cx="9144001" cy="129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75" y="2982132"/>
            <a:ext cx="12294425" cy="14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835" y="0"/>
            <a:ext cx="57264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332" y="0"/>
            <a:ext cx="516413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underfitting or overfitting?</a:t>
            </a:r>
            <a:endParaRPr/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9426"/>
            <a:ext cx="5563376" cy="38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7525"/>
            <a:ext cx="7204200" cy="50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問題何在?</a:t>
            </a:r>
            <a:endParaRPr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46600" y="1111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這個功能叫</a:t>
            </a:r>
            <a:r>
              <a:rPr lang="zh-TW"/>
              <a:t>"</a:t>
            </a:r>
            <a:r>
              <a:rPr lang="zh-TW"/>
              <a:t>關鍵字"搜尋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應盡量避免掉情緒型字彙，還有無意義的描述詞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過多的敘述會讓搜尋結果收斂過頭以至於找不到適合的匹配</a:t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825" y="930944"/>
            <a:ext cx="5815977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28842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搜尋的正確觀念&amp;步驟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步驟一</a:t>
            </a:r>
            <a:endParaRPr/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3392"/>
            <a:ext cx="9144000" cy="4050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步驟二</a:t>
            </a:r>
            <a:endParaRPr/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解析問題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假設今天遇到的問題是: _ 在python裡面究竟代表什麼，要怎麼用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首先要把句子中拆到只剩名詞-&gt; </a:t>
            </a:r>
            <a:r>
              <a:rPr lang="zh-TW"/>
              <a:t>_ , python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輸入目前提取的字匯，讓關鍵字推薦幫你</a:t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75" y="3292525"/>
            <a:ext cx="748665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搜尋結果</a:t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16" y="0"/>
            <a:ext cx="60638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